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791" r:id="rId2"/>
  </p:sldMasterIdLst>
  <p:notesMasterIdLst>
    <p:notesMasterId r:id="rId16"/>
  </p:notesMasterIdLst>
  <p:sldIdLst>
    <p:sldId id="256" r:id="rId3"/>
    <p:sldId id="346" r:id="rId4"/>
    <p:sldId id="353" r:id="rId5"/>
    <p:sldId id="354" r:id="rId6"/>
    <p:sldId id="360" r:id="rId7"/>
    <p:sldId id="349" r:id="rId8"/>
    <p:sldId id="366" r:id="rId9"/>
    <p:sldId id="369" r:id="rId10"/>
    <p:sldId id="350" r:id="rId11"/>
    <p:sldId id="356" r:id="rId12"/>
    <p:sldId id="370" r:id="rId13"/>
    <p:sldId id="364" r:id="rId14"/>
    <p:sldId id="357" r:id="rId15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17"/>
      <p:italic r:id="rId18"/>
    </p:embeddedFont>
    <p:embeddedFont>
      <p:font typeface="Avenir Next" panose="020B0503020202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Nunito" pitchFamily="2" charset="77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Clapp" initials="" lastIdx="1" clrIdx="0"/>
  <p:cmAuthor id="1" name="Rifah Tasnia" initials="RT" lastIdx="5" clrIdx="1">
    <p:extLst>
      <p:ext uri="{19B8F6BF-5375-455C-9EA6-DF929625EA0E}">
        <p15:presenceInfo xmlns:p15="http://schemas.microsoft.com/office/powerpoint/2012/main" userId="c9995bd5c24f9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8E"/>
    <a:srgbClr val="6DCAF3"/>
    <a:srgbClr val="D29160"/>
    <a:srgbClr val="214AB1"/>
    <a:srgbClr val="96A8F4"/>
    <a:srgbClr val="8BD8FF"/>
    <a:srgbClr val="008000"/>
    <a:srgbClr val="EFA011"/>
    <a:srgbClr val="E020BB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69" autoAdjust="0"/>
    <p:restoredTop sz="85187" autoAdjust="0"/>
  </p:normalViewPr>
  <p:slideViewPr>
    <p:cSldViewPr snapToGrid="0">
      <p:cViewPr varScale="1">
        <p:scale>
          <a:sx n="192" d="100"/>
          <a:sy n="192" d="100"/>
        </p:scale>
        <p:origin x="205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5270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Partnerships</a:t>
            </a:r>
            <a:r>
              <a:rPr lang="en-US" baseline="0" dirty="0"/>
              <a:t> are not just about NGOs and the UN, businesses benefit as well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Increasingly,</a:t>
            </a:r>
            <a:r>
              <a:rPr lang="en-US" baseline="0" dirty="0"/>
              <a:t> more private-sector businesses have expressed interest in partnering with the UN to achieve the Sustainable Development goals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Sharing their expertise to aid the UN in moving toward a more sustainable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E74C-B28F-8345-8790-F9526D592E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2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E74C-B28F-8345-8790-F9526D592E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25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2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E74C-B28F-8345-8790-F9526D592E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140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514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E74C-B28F-8345-8790-F9526D592E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5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Aid creates dependency</a:t>
            </a:r>
            <a:r>
              <a:rPr lang="en-US" baseline="0" dirty="0"/>
              <a:t> while i</a:t>
            </a:r>
            <a:r>
              <a:rPr lang="en-US" dirty="0"/>
              <a:t>nvestment makes you independent	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Encouraging entrepreneurship at the local level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Incubation of facilities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Using advertising dollars for strategic initiatives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Achieving international objectives beyond current capabilities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Creative and innovative partnerships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E74C-B28F-8345-8790-F9526D592E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0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66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Partnerships</a:t>
            </a:r>
            <a:r>
              <a:rPr lang="en-US" baseline="0" dirty="0"/>
              <a:t> are not just about NGOs and the UN, businesses benefit as well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Increasingly,</a:t>
            </a:r>
            <a:r>
              <a:rPr lang="en-US" baseline="0" dirty="0"/>
              <a:t> more private-sector businesses have expressed interest in partnering with the UN to achieve the Sustainable Development goals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Sharing their expertise to aid the UN in moving toward a more sustainable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BE74C-B28F-8345-8790-F9526D592E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7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88F2-4B27-1674-781E-04981C04E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AF554-456F-6FCA-5957-46D56D327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F0626-D473-8002-41A5-9D0F34EC0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C587B-31BD-A253-BBF9-2BEBB01EE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93B74-5D77-B5AA-C977-7471F71F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54958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1AB1-CF72-6B0A-9B8D-E55C68A8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E1D94-3154-CC9F-A910-7A575ACFD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C041D-C330-DAE3-8DF9-F1DAFB67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D9522-8863-2C24-6AAF-B4C4743C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19016-D5C6-4F82-59FB-F3C358D3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869320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8574-E69F-CF43-BDA3-15E33739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F33F6-207A-F438-E861-930432403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FF67-2B3D-9CA2-0A45-20EABEE7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348F-6B7B-EF61-AA0A-BF995C60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A0423-8649-C105-7039-F5904C42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212165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1F5D9-DAE2-6FCC-5BBC-E3855C65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EDF6-BA29-410C-A59E-25A474D3D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C45E4-B9FA-72C5-FF19-99190CB7C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D9B3C-854B-D6F4-4A2C-4CAA00841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03C52-7DAE-7FD1-2805-A547CB12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6EDE1-BE1A-0B25-EA44-D11D42E9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283819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4E99-4BA3-61F4-9889-4500197C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0EF36-2704-B05C-F7B4-A70094A7F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EBB8-EA69-703E-924C-7C474800F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6BDAC-F935-B6DF-3C6A-EF0BAEC89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6CF31-65F5-3236-DA6F-385AB50D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5DE5B-BF49-3E5F-2203-58E51056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68593D-AFEF-608D-5955-A4D3C923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289D7-BDDA-7604-09EF-BC501A0B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246615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C2F-C669-02CE-F18F-9593FC82A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8E194-14F7-DAAF-EAE7-DFB5739B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D81A3-A319-F9B3-0AFE-F3D139C4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46C3B-E13B-957B-BFD8-0ACDCBB9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4877371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0B2286-9913-A60D-0866-82E7FD1D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B8C1B1-B52B-8B0F-48F4-37B67CFD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B380A-88F2-57D6-427C-64CC6013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5788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A35E-0478-A6FD-5304-05D79F7A4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85D6-E243-C477-2BD7-2069EDA29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3134B-72C5-FA36-7D8C-0297DC95A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D435-1E6D-1677-F66E-19640F7BA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44B40-164A-BE7E-5260-14A6F045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49C88-8ECD-1080-8027-2BE82989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0979168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4106-E654-B0FD-6309-F6D3AEED1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978ADE-0CA7-19A3-1F24-D4318759E5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0F8F1-2A7D-E6EC-473B-B7E1AC07F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80013-E5C5-D68D-8824-25D5A688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D28B2-02DB-3D59-A4E7-81116D57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D62E8-AD0E-0DFE-D85B-ADE4A404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4970316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5BFD-0DF4-9790-3161-EE141516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0D45E-AEEA-82AB-5F89-833AB3F49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D4848-C7EB-1941-4D8A-6E9189CB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FC58E-FFC1-DF7F-016E-E667F948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2AD10-47E8-3A78-40D9-74853E52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627622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0B94A-9E60-6B9E-0DF1-B13684AE5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B0A3C-0AE0-3279-FD2A-7EF502E25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A5D99-15DE-DF9E-757B-79014940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CB99-4472-4E8F-B55E-3605C3EFEB24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4C465-9C77-A807-F696-DB898C36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DD08C-C3F4-6F1F-2287-F491D5E3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9148455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930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C1ED-CCF9-2D45-87F2-6D79D539B083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20C7-2C49-9C40-8FFD-AE9ADD10F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6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73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0C4D2-04B2-BF54-2B3F-20850A89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EB74C-BC5D-D2C7-0E6B-8D865C2D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87FA5-0568-2D02-31AE-10EB39EA1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92412-2E63-DC4D-9761-01D9B0B50086}" type="datetimeFigureOut">
              <a:rPr lang="en-US" smtClean="0"/>
              <a:t>12/21/22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1BC1E-EC0A-EA99-1D67-E50F81335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22F17-8AB8-E12A-06E7-7BFD53345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3105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artnershipsOrg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nkedin.com/company/global-partnerships-forum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://sustainabledevelopment.un.org/?menu=1300" TargetMode="External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unwomen.org/sites/default/files/2022-09/Progress-on-the-sustainable-development-goals-the-gender-snapshot-2022-en_0.pdf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hyperlink" Target="https://www.sdgactioncampaign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un.org/youthenvoy/workplan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823711-A925-8D4E-91A1-C7C9ECF4E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055" y="4056408"/>
            <a:ext cx="1949580" cy="908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DB6C7-1C15-C6C5-2FF6-C53ACC46C01B}"/>
              </a:ext>
            </a:extLst>
          </p:cNvPr>
          <p:cNvSpPr txBox="1"/>
          <p:nvPr/>
        </p:nvSpPr>
        <p:spPr>
          <a:xfrm>
            <a:off x="0" y="34329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14AB1"/>
                </a:solidFill>
                <a:latin typeface="Avenir Book" panose="02000503020000020003" pitchFamily="2" charset="0"/>
              </a:rPr>
              <a:t>Amir Dossal</a:t>
            </a:r>
          </a:p>
          <a:p>
            <a:pPr algn="ctr"/>
            <a:r>
              <a:rPr lang="en-US" sz="1200" dirty="0">
                <a:solidFill>
                  <a:srgbClr val="214AB1"/>
                </a:solidFill>
                <a:latin typeface="Avenir Book" panose="02000503020000020003" pitchFamily="2" charset="0"/>
              </a:rPr>
              <a:t>President &amp; CEO, Global Partnerships Forum</a:t>
            </a:r>
          </a:p>
          <a:p>
            <a:pPr algn="ctr"/>
            <a:r>
              <a:rPr lang="en-US" sz="1200" dirty="0">
                <a:solidFill>
                  <a:srgbClr val="214AB1"/>
                </a:solidFill>
                <a:latin typeface="Avenir Book" panose="02000503020000020003" pitchFamily="2" charset="0"/>
              </a:rPr>
              <a:t>Distinguished Fellow, Health and Healthcare, World Economic Forum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09E44-2F7D-E310-4991-1FD05DE984F1}"/>
              </a:ext>
            </a:extLst>
          </p:cNvPr>
          <p:cNvSpPr txBox="1"/>
          <p:nvPr/>
        </p:nvSpPr>
        <p:spPr>
          <a:xfrm>
            <a:off x="316394" y="833398"/>
            <a:ext cx="8511210" cy="523220"/>
          </a:xfrm>
          <a:prstGeom prst="rect">
            <a:avLst/>
          </a:prstGeom>
          <a:solidFill>
            <a:srgbClr val="D29160"/>
          </a:solidFill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D29160"/>
                </a:solidFill>
              </a:rPr>
              <a:t>NGO Committee on Sustainable Development-NY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002FE-FF18-8848-855C-1C7404E1C6D1}"/>
              </a:ext>
            </a:extLst>
          </p:cNvPr>
          <p:cNvSpPr txBox="1"/>
          <p:nvPr/>
        </p:nvSpPr>
        <p:spPr>
          <a:xfrm>
            <a:off x="496200" y="1739870"/>
            <a:ext cx="7845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Arial" panose="020B0604020202020204" pitchFamily="34" charset="0"/>
              </a:rPr>
              <a:t>Building</a:t>
            </a:r>
            <a:r>
              <a:rPr lang="en-US" sz="1800" b="1" dirty="0">
                <a:effectLst/>
                <a:latin typeface="Arial" panose="020B0604020202020204" pitchFamily="34" charset="0"/>
              </a:rPr>
              <a:t> Inclusive Partnerships with UN Initiatives for 2023 &amp; Beyond</a:t>
            </a:r>
          </a:p>
          <a:p>
            <a:pPr algn="ctr"/>
            <a:endParaRPr lang="en-US" sz="1800" i="1" dirty="0"/>
          </a:p>
          <a:p>
            <a:pPr algn="ctr"/>
            <a:r>
              <a:rPr lang="en-US" sz="1800" i="1" dirty="0"/>
              <a:t>Keynote Reflections</a:t>
            </a:r>
            <a:r>
              <a:rPr lang="en-US" sz="1800" b="1" dirty="0"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63AC0-8892-AA29-6451-A1018C6977CE}"/>
              </a:ext>
            </a:extLst>
          </p:cNvPr>
          <p:cNvSpPr txBox="1"/>
          <p:nvPr/>
        </p:nvSpPr>
        <p:spPr>
          <a:xfrm>
            <a:off x="3311809" y="2938729"/>
            <a:ext cx="2214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Thursday, 22 December 2022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7;p58">
            <a:extLst>
              <a:ext uri="{FF2B5EF4-FFF2-40B4-BE49-F238E27FC236}">
                <a16:creationId xmlns:a16="http://schemas.microsoft.com/office/drawing/2014/main" id="{776A90DC-7CBF-1077-F874-6BF1EE634E7B}"/>
              </a:ext>
            </a:extLst>
          </p:cNvPr>
          <p:cNvSpPr txBox="1"/>
          <p:nvPr/>
        </p:nvSpPr>
        <p:spPr>
          <a:xfrm>
            <a:off x="457200" y="1774375"/>
            <a:ext cx="4320540" cy="2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0" indent="-28575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Contribute expertise and resources</a:t>
            </a:r>
          </a:p>
          <a:p>
            <a:pPr marL="742950" lvl="0" indent="-28575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endParaRPr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Share best practice and insights</a:t>
            </a: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endParaRPr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Engage in public policy dialogue</a:t>
            </a: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endParaRPr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Vet successful partnership outcomes</a:t>
            </a:r>
            <a:endParaRPr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78;p58">
            <a:extLst>
              <a:ext uri="{FF2B5EF4-FFF2-40B4-BE49-F238E27FC236}">
                <a16:creationId xmlns:a16="http://schemas.microsoft.com/office/drawing/2014/main" id="{C3CCADBC-52A8-F824-62A1-DC4483335277}"/>
              </a:ext>
            </a:extLst>
          </p:cNvPr>
          <p:cNvSpPr txBox="1"/>
          <p:nvPr/>
        </p:nvSpPr>
        <p:spPr>
          <a:xfrm>
            <a:off x="4463364" y="1834009"/>
            <a:ext cx="4442097" cy="2101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0" indent="-285750" algn="l" rtl="0"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Serve as an advocate</a:t>
            </a:r>
          </a:p>
          <a:p>
            <a:pPr marL="742950" lvl="0" indent="-285750" algn="l" rtl="0"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endParaRPr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42950" lvl="0" indent="-285750" algn="l" rtl="0"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Assist with media and communications</a:t>
            </a:r>
          </a:p>
          <a:p>
            <a:pPr marL="742950" lvl="0" indent="-285750" algn="l" rtl="0"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endParaRPr lang="en"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42950" lvl="0" indent="-285750" algn="l" rtl="0"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Help design innovative programs</a:t>
            </a:r>
          </a:p>
          <a:p>
            <a:pPr marL="742950" lvl="0" indent="-285750" algn="l" rtl="0"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endParaRPr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42950" lvl="0" indent="-285750" algn="l" rtl="0">
              <a:spcAft>
                <a:spcPts val="0"/>
              </a:spcAft>
              <a:buClr>
                <a:schemeClr val="dk2"/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venir Book" panose="02000503020000020003" pitchFamily="2" charset="0"/>
                <a:ea typeface="Calibri"/>
                <a:cs typeface="Times New Roman" panose="02020603050405020304" pitchFamily="18" charset="0"/>
                <a:sym typeface="Calibri"/>
              </a:rPr>
              <a:t>Fund projects</a:t>
            </a:r>
            <a:endParaRPr sz="1600" dirty="0">
              <a:solidFill>
                <a:schemeClr val="dk2"/>
              </a:solidFill>
              <a:latin typeface="Avenir Book" panose="02000503020000020003" pitchFamily="2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8" name="Google Shape;479;p58">
            <a:extLst>
              <a:ext uri="{FF2B5EF4-FFF2-40B4-BE49-F238E27FC236}">
                <a16:creationId xmlns:a16="http://schemas.microsoft.com/office/drawing/2014/main" id="{48C61897-D0D9-E1FF-F5CD-90456B133DEC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509" y="117382"/>
            <a:ext cx="2676460" cy="13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1EB52-5514-192E-86CC-E9B40811F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3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sp>
        <p:nvSpPr>
          <p:cNvPr id="4" name="Google Shape;134;p14">
            <a:extLst>
              <a:ext uri="{FF2B5EF4-FFF2-40B4-BE49-F238E27FC236}">
                <a16:creationId xmlns:a16="http://schemas.microsoft.com/office/drawing/2014/main" id="{0A186E03-1C99-C6EB-690D-D5B269305A96}"/>
              </a:ext>
            </a:extLst>
          </p:cNvPr>
          <p:cNvSpPr txBox="1">
            <a:spLocks/>
          </p:cNvSpPr>
          <p:nvPr/>
        </p:nvSpPr>
        <p:spPr>
          <a:xfrm>
            <a:off x="1553997" y="207391"/>
            <a:ext cx="6036006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LDC5 Conference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C0C1A7-DB50-98D4-07CA-FCAB4E6D0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369" y="862941"/>
            <a:ext cx="6543261" cy="40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4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sp>
        <p:nvSpPr>
          <p:cNvPr id="8" name="Google Shape;470;p57">
            <a:extLst>
              <a:ext uri="{FF2B5EF4-FFF2-40B4-BE49-F238E27FC236}">
                <a16:creationId xmlns:a16="http://schemas.microsoft.com/office/drawing/2014/main" id="{A67E4F7C-3271-5685-2013-86E3CD91011E}"/>
              </a:ext>
            </a:extLst>
          </p:cNvPr>
          <p:cNvSpPr txBox="1"/>
          <p:nvPr/>
        </p:nvSpPr>
        <p:spPr>
          <a:xfrm>
            <a:off x="626165" y="1285586"/>
            <a:ext cx="7891670" cy="238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6DCA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Our Mission is to Foster Economic Growth by: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11150">
              <a:buClr>
                <a:schemeClr val="dk2"/>
              </a:buClr>
              <a:buSzPts val="13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dk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Engaging thought leaders, policymakers, entrepreneurs, philanthropists, and investors</a:t>
            </a:r>
          </a:p>
          <a:p>
            <a:pPr marL="457200" lvl="0" indent="-311150">
              <a:buClr>
                <a:schemeClr val="dk2"/>
              </a:buClr>
              <a:buSzPts val="1300"/>
              <a:buFont typeface="Wingdings" panose="05000000000000000000" pitchFamily="2" charset="2"/>
              <a:buChar char="§"/>
            </a:pPr>
            <a:endParaRPr lang="en" sz="1600" dirty="0">
              <a:solidFill>
                <a:schemeClr val="dk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Designing innovative partnerships and alliances around the </a:t>
            </a:r>
            <a:r>
              <a:rPr lang="en" sz="1600" u="sng" dirty="0">
                <a:solidFill>
                  <a:schemeClr val="dk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4"/>
              </a:rPr>
              <a:t>SDGs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Wingdings" panose="05000000000000000000" pitchFamily="2" charset="2"/>
              <a:buChar char="§"/>
            </a:pPr>
            <a:endParaRPr lang="en" sz="1600" dirty="0">
              <a:solidFill>
                <a:schemeClr val="dk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dk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Building a knowledge base to empower social entrepreneurs</a:t>
            </a:r>
          </a:p>
        </p:txBody>
      </p:sp>
      <p:sp>
        <p:nvSpPr>
          <p:cNvPr id="11" name="Google Shape;134;p14">
            <a:extLst>
              <a:ext uri="{FF2B5EF4-FFF2-40B4-BE49-F238E27FC236}">
                <a16:creationId xmlns:a16="http://schemas.microsoft.com/office/drawing/2014/main" id="{ED96CDE8-41FA-B3F0-D232-878BB4B4D3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3997" y="207391"/>
            <a:ext cx="6036006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Partnerships Forum</a:t>
            </a:r>
            <a:endParaRPr b="1" dirty="0">
              <a:solidFill>
                <a:srgbClr val="214A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9C249-C399-57F0-5ACC-2977BB5A8BE4}"/>
              </a:ext>
            </a:extLst>
          </p:cNvPr>
          <p:cNvSpPr txBox="1"/>
          <p:nvPr/>
        </p:nvSpPr>
        <p:spPr>
          <a:xfrm>
            <a:off x="626165" y="662377"/>
            <a:ext cx="7891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Knowledge platform to help build innovative partnerships in support of the</a:t>
            </a:r>
          </a:p>
          <a:p>
            <a:pPr algn="ctr"/>
            <a:r>
              <a:rPr lang="en-US" dirty="0"/>
              <a:t> 2030 Agenda for Sustainable Development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2DB9E7-FC8E-E177-5CAC-4BC49498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67" y="4663605"/>
            <a:ext cx="293204" cy="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B2FC2-EA6D-60CD-BDC8-FB80EE8EEDF9}"/>
              </a:ext>
            </a:extLst>
          </p:cNvPr>
          <p:cNvSpPr txBox="1"/>
          <p:nvPr/>
        </p:nvSpPr>
        <p:spPr>
          <a:xfrm>
            <a:off x="2551871" y="4668911"/>
            <a:ext cx="5323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F8E"/>
                </a:solidFill>
                <a:latin typeface="Avenir Book" panose="02000503020000020003" pitchFamily="2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https://www.linkedin.com/company/global-partnerships-forum</a:t>
            </a:r>
            <a:r>
              <a:rPr lang="en-US" sz="1400" b="1" dirty="0">
                <a:solidFill>
                  <a:srgbClr val="002F8E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2F8E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3F16CF4-7EC0-FBAE-FCC8-3777F6E02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10" y="4245201"/>
            <a:ext cx="371709" cy="3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95F9B0-422A-11E5-5866-0F490062AED2}"/>
              </a:ext>
            </a:extLst>
          </p:cNvPr>
          <p:cNvSpPr txBox="1"/>
          <p:nvPr/>
        </p:nvSpPr>
        <p:spPr>
          <a:xfrm>
            <a:off x="2551871" y="4298013"/>
            <a:ext cx="57183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rgbClr val="002F8E"/>
                </a:solidFill>
                <a:latin typeface="Avenir Book" panose="02000503020000020003" pitchFamily="2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https://www.facebook.com/PartnershipsOrg/</a:t>
            </a:r>
            <a:endParaRPr lang="en-US" b="1" dirty="0">
              <a:solidFill>
                <a:srgbClr val="002F8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461D6-D681-1746-7837-E389ECD3CE8B}"/>
              </a:ext>
            </a:extLst>
          </p:cNvPr>
          <p:cNvSpPr txBox="1"/>
          <p:nvPr/>
        </p:nvSpPr>
        <p:spPr>
          <a:xfrm>
            <a:off x="2600919" y="392630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2F8E"/>
                </a:solidFill>
                <a:latin typeface="Avenir Book" panose="02000503020000020003" pitchFamily="2" charset="0"/>
              </a:rPr>
              <a:t>https://</a:t>
            </a:r>
            <a:r>
              <a:rPr lang="en-US" b="1" u="sng" dirty="0" err="1">
                <a:solidFill>
                  <a:srgbClr val="002F8E"/>
                </a:solidFill>
                <a:latin typeface="Avenir Book" panose="02000503020000020003" pitchFamily="2" charset="0"/>
              </a:rPr>
              <a:t>partnerships.org</a:t>
            </a:r>
            <a:r>
              <a:rPr lang="en-US" b="1" u="sng" dirty="0">
                <a:solidFill>
                  <a:srgbClr val="002F8E"/>
                </a:solidFill>
                <a:latin typeface="Avenir Book" panose="02000503020000020003" pitchFamily="2" charset="0"/>
              </a:rPr>
              <a:t>/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C298D89-4999-336C-4B1D-90E6A8BCA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15667" r="10991" b="16715"/>
          <a:stretch/>
        </p:blipFill>
        <p:spPr bwMode="auto">
          <a:xfrm>
            <a:off x="2209241" y="3815195"/>
            <a:ext cx="411646" cy="36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6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84;p59">
            <a:extLst>
              <a:ext uri="{FF2B5EF4-FFF2-40B4-BE49-F238E27FC236}">
                <a16:creationId xmlns:a16="http://schemas.microsoft.com/office/drawing/2014/main" id="{A9335238-7241-81B5-BDF3-953CC14598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1877" y="742122"/>
            <a:ext cx="7262193" cy="2332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br>
              <a:rPr lang="en" sz="24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4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</a:t>
            </a:r>
            <a:r>
              <a:rPr lang="en-US" sz="24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Margo </a:t>
            </a:r>
            <a:r>
              <a:rPr lang="en-US" sz="2400" b="1" dirty="0" err="1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LaZaro</a:t>
            </a:r>
            <a:br>
              <a:rPr lang="en-US" sz="24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 &amp; Chair of the NGO Committee on Sustainable Development-NY</a:t>
            </a:r>
            <a:br>
              <a:rPr lang="en-US" sz="2400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200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br>
              <a:rPr lang="en-US" sz="2400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200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Dedicated Team</a:t>
            </a:r>
            <a:br>
              <a:rPr lang="en-US" sz="24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b="1" dirty="0">
              <a:solidFill>
                <a:srgbClr val="214A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2DE529-F53D-CE71-4BBE-F202D31B5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7F760321-CA4C-FEFA-2AD5-7670D1837102}"/>
              </a:ext>
            </a:extLst>
          </p:cNvPr>
          <p:cNvSpPr txBox="1">
            <a:spLocks/>
          </p:cNvSpPr>
          <p:nvPr/>
        </p:nvSpPr>
        <p:spPr>
          <a:xfrm>
            <a:off x="1553997" y="207391"/>
            <a:ext cx="6036006" cy="705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pPr>
              <a:buClrTx/>
              <a:buFontTx/>
            </a:pPr>
            <a:r>
              <a:rPr lang="en-US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14873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/>
          <p:nvPr/>
        </p:nvSpPr>
        <p:spPr>
          <a:xfrm>
            <a:off x="3986697" y="1462754"/>
            <a:ext cx="4392038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>
              <a:defRPr sz="40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 dirty="0"/>
              <a:t>“</a:t>
            </a:r>
            <a:r>
              <a:rPr sz="2400" dirty="0">
                <a:solidFill>
                  <a:schemeClr val="accent4"/>
                </a:solidFill>
              </a:rPr>
              <a:t>Creating</a:t>
            </a:r>
          </a:p>
          <a:p>
            <a:pPr algn="ctr">
              <a:defRPr sz="40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 dirty="0"/>
              <a:t> </a:t>
            </a:r>
            <a:r>
              <a:rPr sz="2400" dirty="0">
                <a:solidFill>
                  <a:srgbClr val="1485A4"/>
                </a:solidFill>
              </a:rPr>
              <a:t>PEACE</a:t>
            </a:r>
            <a:r>
              <a:rPr sz="2400" dirty="0"/>
              <a:t> </a:t>
            </a:r>
            <a:r>
              <a:rPr sz="2400" dirty="0">
                <a:solidFill>
                  <a:schemeClr val="accent4"/>
                </a:solidFill>
              </a:rPr>
              <a:t>and</a:t>
            </a:r>
            <a:r>
              <a:rPr sz="2400" dirty="0">
                <a:solidFill>
                  <a:srgbClr val="00B0F0"/>
                </a:solidFill>
              </a:rPr>
              <a:t> </a:t>
            </a:r>
            <a:r>
              <a:rPr sz="2400" dirty="0">
                <a:solidFill>
                  <a:srgbClr val="1485A4"/>
                </a:solidFill>
              </a:rPr>
              <a:t>PROSPERITY</a:t>
            </a:r>
            <a:r>
              <a:rPr sz="2400" dirty="0">
                <a:solidFill>
                  <a:srgbClr val="00B0F0"/>
                </a:solidFill>
              </a:rPr>
              <a:t> </a:t>
            </a:r>
            <a:r>
              <a:rPr sz="2400" dirty="0">
                <a:solidFill>
                  <a:schemeClr val="accent4"/>
                </a:solidFill>
              </a:rPr>
              <a:t>for</a:t>
            </a:r>
          </a:p>
          <a:p>
            <a:pPr algn="ctr">
              <a:defRPr sz="4000">
                <a:solidFill>
                  <a:srgbClr val="1485A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 dirty="0"/>
              <a:t> PEOPLE </a:t>
            </a:r>
            <a:r>
              <a:rPr sz="2400" dirty="0">
                <a:solidFill>
                  <a:schemeClr val="accent4"/>
                </a:solidFill>
              </a:rPr>
              <a:t>and the </a:t>
            </a:r>
            <a:r>
              <a:rPr sz="2400" dirty="0"/>
              <a:t>PLANET </a:t>
            </a:r>
          </a:p>
          <a:p>
            <a:pPr algn="ctr">
              <a:defRPr sz="4000">
                <a:solidFill>
                  <a:schemeClr val="accent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 dirty="0"/>
              <a:t>through</a:t>
            </a:r>
          </a:p>
          <a:p>
            <a:pPr algn="ctr">
              <a:defRPr sz="40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 dirty="0"/>
              <a:t> </a:t>
            </a:r>
            <a:r>
              <a:rPr sz="2400" dirty="0">
                <a:solidFill>
                  <a:srgbClr val="1485A4"/>
                </a:solidFill>
              </a:rPr>
              <a:t>PARTNERSHIPS</a:t>
            </a:r>
            <a:r>
              <a:rPr sz="2400" dirty="0"/>
              <a:t>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pic>
        <p:nvPicPr>
          <p:cNvPr id="1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10" y="846276"/>
            <a:ext cx="3003533" cy="30035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4E962-C95A-8119-98E1-FA9765A0EA6E}"/>
              </a:ext>
            </a:extLst>
          </p:cNvPr>
          <p:cNvSpPr txBox="1"/>
          <p:nvPr/>
        </p:nvSpPr>
        <p:spPr>
          <a:xfrm>
            <a:off x="1793034" y="4068299"/>
            <a:ext cx="5557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No country, no organisation, and no single entity</a:t>
            </a:r>
          </a:p>
          <a:p>
            <a:pPr algn="ctr"/>
            <a:r>
              <a:rPr lang="en-US" sz="1800" b="1" dirty="0"/>
              <a:t>can achieve the SDGs without working together</a:t>
            </a:r>
          </a:p>
        </p:txBody>
      </p:sp>
      <p:sp>
        <p:nvSpPr>
          <p:cNvPr id="4" name="Google Shape;134;p14">
            <a:extLst>
              <a:ext uri="{FF2B5EF4-FFF2-40B4-BE49-F238E27FC236}">
                <a16:creationId xmlns:a16="http://schemas.microsoft.com/office/drawing/2014/main" id="{B3AFB321-7259-D149-2A14-0ED13432075A}"/>
              </a:ext>
            </a:extLst>
          </p:cNvPr>
          <p:cNvSpPr txBox="1">
            <a:spLocks/>
          </p:cNvSpPr>
          <p:nvPr/>
        </p:nvSpPr>
        <p:spPr>
          <a:xfrm>
            <a:off x="1553997" y="207391"/>
            <a:ext cx="6036006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Pillars of the SDGs</a:t>
            </a:r>
          </a:p>
        </p:txBody>
      </p:sp>
    </p:spTree>
    <p:extLst>
      <p:ext uri="{BB962C8B-B14F-4D97-AF65-F5344CB8AC3E}">
        <p14:creationId xmlns:p14="http://schemas.microsoft.com/office/powerpoint/2010/main" val="13605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4;p14">
            <a:extLst>
              <a:ext uri="{FF2B5EF4-FFF2-40B4-BE49-F238E27FC236}">
                <a16:creationId xmlns:a16="http://schemas.microsoft.com/office/drawing/2014/main" id="{2A96559A-12D2-0D33-664C-6BB3E4C54A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3997" y="207391"/>
            <a:ext cx="6036006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SDGs: Where do we stand?</a:t>
            </a:r>
            <a:endParaRPr b="1" dirty="0">
              <a:solidFill>
                <a:srgbClr val="214A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D42478-5D3A-DA6F-2C01-759E30FF320A}"/>
              </a:ext>
            </a:extLst>
          </p:cNvPr>
          <p:cNvSpPr/>
          <p:nvPr/>
        </p:nvSpPr>
        <p:spPr>
          <a:xfrm>
            <a:off x="526774" y="1048256"/>
            <a:ext cx="80904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venir Book" panose="02000503020000020003" pitchFamily="2" charset="0"/>
              </a:rPr>
              <a:t>The SDGs were already off track, even before COVID-19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While progress had been made in some regions around poverty reduction, maternal and child health, access to electricity, and gender equality,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 lot more needs to be done to achieve the Goals by 2030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world is in danger of missing the targets of many of the SDGs, but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focused funding and innovative partnerships can get things back on track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Investment is sorely needed,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especially in Least Development Countries, which are disproportionately impacted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According to the latest forecasts,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world needs to invest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$5-7 trillion per year in sustainable projects to meet the goals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much higher than the original estimate of $3 trillion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F3B6-BDBC-75AA-9F5E-9524646D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55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4;p14">
            <a:extLst>
              <a:ext uri="{FF2B5EF4-FFF2-40B4-BE49-F238E27FC236}">
                <a16:creationId xmlns:a16="http://schemas.microsoft.com/office/drawing/2014/main" id="{2A96559A-12D2-0D33-664C-6BB3E4C54A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3997" y="207391"/>
            <a:ext cx="6036006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SDG 17: The Golden Thread</a:t>
            </a:r>
            <a:endParaRPr b="1" dirty="0">
              <a:solidFill>
                <a:srgbClr val="214A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D101C2E-3074-CB6D-2849-730175130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0842" r="7581" b="544"/>
          <a:stretch/>
        </p:blipFill>
        <p:spPr>
          <a:xfrm>
            <a:off x="1445150" y="838837"/>
            <a:ext cx="5962815" cy="3828152"/>
          </a:xfrm>
          <a:prstGeom prst="rect">
            <a:avLst/>
          </a:prstGeom>
        </p:spPr>
      </p:pic>
      <p:pic>
        <p:nvPicPr>
          <p:cNvPr id="6" name="Google Shape;139;p14" descr="Image result for partnerships un">
            <a:extLst>
              <a:ext uri="{FF2B5EF4-FFF2-40B4-BE49-F238E27FC236}">
                <a16:creationId xmlns:a16="http://schemas.microsoft.com/office/drawing/2014/main" id="{B1900BD2-58BF-9330-A402-D941929EA3F7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938" y="1993533"/>
            <a:ext cx="1307175" cy="130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8000A3CA-2B51-71C3-C160-AA9382B29317}"/>
              </a:ext>
            </a:extLst>
          </p:cNvPr>
          <p:cNvSpPr/>
          <p:nvPr/>
        </p:nvSpPr>
        <p:spPr>
          <a:xfrm>
            <a:off x="7215809" y="1093304"/>
            <a:ext cx="463826" cy="31076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EE4D3-1418-1271-85BA-992CCF991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sp>
        <p:nvSpPr>
          <p:cNvPr id="9" name="Google Shape;463;p56">
            <a:extLst>
              <a:ext uri="{FF2B5EF4-FFF2-40B4-BE49-F238E27FC236}">
                <a16:creationId xmlns:a16="http://schemas.microsoft.com/office/drawing/2014/main" id="{EFA1C5E5-C750-CE95-915B-DEB9BDE1E43C}"/>
              </a:ext>
            </a:extLst>
          </p:cNvPr>
          <p:cNvSpPr txBox="1">
            <a:spLocks/>
          </p:cNvSpPr>
          <p:nvPr/>
        </p:nvSpPr>
        <p:spPr>
          <a:xfrm>
            <a:off x="242003" y="1098518"/>
            <a:ext cx="4982400" cy="3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42950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 system has been partnering with the private sector and civil society for over 60 years</a:t>
            </a:r>
          </a:p>
          <a:p>
            <a:pPr marL="742950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§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past decade, partnerships have increased in:</a:t>
            </a:r>
          </a:p>
          <a:p>
            <a:pPr marL="1200150" lvl="1" indent="-285750">
              <a:lnSpc>
                <a:spcPct val="100000"/>
              </a:lnSpc>
              <a:spcBef>
                <a:spcPts val="0"/>
              </a:spcBef>
              <a:buSzPts val="1400"/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marL="1200150" lvl="1" indent="-285750">
              <a:lnSpc>
                <a:spcPct val="100000"/>
              </a:lnSpc>
              <a:spcBef>
                <a:spcPts val="0"/>
              </a:spcBef>
              <a:buSzPts val="1400"/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</a:t>
            </a:r>
          </a:p>
          <a:p>
            <a:pPr marL="1200150" lvl="1" indent="-285750">
              <a:lnSpc>
                <a:spcPct val="100000"/>
              </a:lnSpc>
              <a:spcBef>
                <a:spcPts val="0"/>
              </a:spcBef>
              <a:buSzPts val="1400"/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</a:p>
          <a:p>
            <a:pPr marL="1200150" lvl="1" indent="-285750">
              <a:lnSpc>
                <a:spcPct val="100000"/>
              </a:lnSpc>
              <a:spcBef>
                <a:spcPts val="0"/>
              </a:spcBef>
              <a:buSzPts val="1400"/>
              <a:buFont typeface="Wingdings" panose="05000000000000000000" pitchFamily="2" charset="2"/>
              <a:buChar char="§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forms of Partnerships: Strategic Partnerships and Smart Partnerships</a:t>
            </a:r>
          </a:p>
          <a:p>
            <a:pPr marL="0" indent="0">
              <a:lnSpc>
                <a:spcPct val="200000"/>
              </a:lnSpc>
              <a:buFont typeface="Calibri"/>
              <a:buNone/>
            </a:pPr>
            <a:endParaRPr lang="en-US" sz="1400" dirty="0"/>
          </a:p>
          <a:p>
            <a:pPr marL="0" indent="0">
              <a:lnSpc>
                <a:spcPct val="200000"/>
              </a:lnSpc>
              <a:spcAft>
                <a:spcPts val="1600"/>
              </a:spcAft>
              <a:buFont typeface="Calibri"/>
              <a:buNone/>
            </a:pPr>
            <a:endParaRPr lang="en-US" sz="1400" dirty="0"/>
          </a:p>
        </p:txBody>
      </p:sp>
      <p:pic>
        <p:nvPicPr>
          <p:cNvPr id="12" name="Google Shape;464;p56" descr="Image result for partnerships in the un system">
            <a:extLst>
              <a:ext uri="{FF2B5EF4-FFF2-40B4-BE49-F238E27FC236}">
                <a16:creationId xmlns:a16="http://schemas.microsoft.com/office/drawing/2014/main" id="{A630846F-4425-89C9-4201-7E087645BFF3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703" y="1206806"/>
            <a:ext cx="3209725" cy="32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3DC68EE2-4F45-F5BC-EC13-1B10774BF316}"/>
              </a:ext>
            </a:extLst>
          </p:cNvPr>
          <p:cNvSpPr txBox="1">
            <a:spLocks/>
          </p:cNvSpPr>
          <p:nvPr/>
        </p:nvSpPr>
        <p:spPr>
          <a:xfrm>
            <a:off x="1553997" y="175687"/>
            <a:ext cx="6036006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sz="32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Partnerships in the UN System</a:t>
            </a:r>
          </a:p>
        </p:txBody>
      </p:sp>
    </p:spTree>
    <p:extLst>
      <p:ext uri="{BB962C8B-B14F-4D97-AF65-F5344CB8AC3E}">
        <p14:creationId xmlns:p14="http://schemas.microsoft.com/office/powerpoint/2010/main" val="9703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70" y="1138120"/>
            <a:ext cx="5347252" cy="3829693"/>
          </a:xfrm>
        </p:spPr>
        <p:txBody>
          <a:bodyPr/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Investment vs Aid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Encouraging local entrepreneurship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Innovation and Incubation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Using advertising dollars for strategic initiatives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Creating goodwill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867" t="1" r="9585" b="-7296"/>
          <a:stretch/>
        </p:blipFill>
        <p:spPr>
          <a:xfrm>
            <a:off x="5791200" y="1632406"/>
            <a:ext cx="3218828" cy="1878688"/>
          </a:xfrm>
          <a:prstGeom prst="rect">
            <a:avLst/>
          </a:prstGeom>
        </p:spPr>
      </p:pic>
      <p:sp>
        <p:nvSpPr>
          <p:cNvPr id="10" name="Google Shape;134;p14">
            <a:extLst>
              <a:ext uri="{FF2B5EF4-FFF2-40B4-BE49-F238E27FC236}">
                <a16:creationId xmlns:a16="http://schemas.microsoft.com/office/drawing/2014/main" id="{F5F43DB5-11BB-0B61-5FA5-667F5809F25C}"/>
              </a:ext>
            </a:extLst>
          </p:cNvPr>
          <p:cNvSpPr txBox="1">
            <a:spLocks/>
          </p:cNvSpPr>
          <p:nvPr/>
        </p:nvSpPr>
        <p:spPr>
          <a:xfrm>
            <a:off x="868017" y="175687"/>
            <a:ext cx="6721986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sz="32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Partnerships as a Foreign Policy Tool</a:t>
            </a:r>
          </a:p>
        </p:txBody>
      </p:sp>
    </p:spTree>
    <p:extLst>
      <p:ext uri="{BB962C8B-B14F-4D97-AF65-F5344CB8AC3E}">
        <p14:creationId xmlns:p14="http://schemas.microsoft.com/office/powerpoint/2010/main" val="6651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7EE4D3-1418-1271-85BA-992CCF991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sp>
        <p:nvSpPr>
          <p:cNvPr id="4" name="Google Shape;134;p14">
            <a:extLst>
              <a:ext uri="{FF2B5EF4-FFF2-40B4-BE49-F238E27FC236}">
                <a16:creationId xmlns:a16="http://schemas.microsoft.com/office/drawing/2014/main" id="{FB5627B2-1B8F-3CCF-29E0-FB3BD488AA7B}"/>
              </a:ext>
            </a:extLst>
          </p:cNvPr>
          <p:cNvSpPr txBox="1">
            <a:spLocks/>
          </p:cNvSpPr>
          <p:nvPr/>
        </p:nvSpPr>
        <p:spPr>
          <a:xfrm>
            <a:off x="1553997" y="175687"/>
            <a:ext cx="6036006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sz="3200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 Equality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30EDF-4498-FB95-42DA-C91753E7F835}"/>
              </a:ext>
            </a:extLst>
          </p:cNvPr>
          <p:cNvSpPr txBox="1"/>
          <p:nvPr/>
        </p:nvSpPr>
        <p:spPr>
          <a:xfrm>
            <a:off x="705678" y="935671"/>
            <a:ext cx="7732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Gender equality is fundamental to delivering on the promises of sustainability, peace, and human progress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B0A9F-D80A-3D24-31E5-4B246215CCAC}"/>
              </a:ext>
            </a:extLst>
          </p:cNvPr>
          <p:cNvSpPr txBox="1"/>
          <p:nvPr/>
        </p:nvSpPr>
        <p:spPr>
          <a:xfrm>
            <a:off x="705677" y="1893826"/>
            <a:ext cx="77326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Progress in poverty reduction has reversed with </a:t>
            </a:r>
            <a:r>
              <a:rPr lang="en-US" sz="2000" b="1" dirty="0"/>
              <a:t>women and girls paying a large price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Devastated health systems have </a:t>
            </a:r>
            <a:r>
              <a:rPr lang="en-US" sz="2000" b="1" dirty="0"/>
              <a:t>left poorer women without care </a:t>
            </a:r>
            <a:r>
              <a:rPr lang="en-US" sz="2000" dirty="0"/>
              <a:t>and in worse physical and mental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Water stress is intensifying, </a:t>
            </a:r>
            <a:r>
              <a:rPr lang="en-US" sz="2000" b="1" dirty="0"/>
              <a:t>taking tolls on women’s and girls’ time, health and lives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4DF9DE-1BCF-5B75-0CE3-2CFD0E3A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7" y="161941"/>
            <a:ext cx="732492" cy="73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128F03-9868-AB7E-F1EE-6CEF51979505}"/>
              </a:ext>
            </a:extLst>
          </p:cNvPr>
          <p:cNvSpPr txBox="1"/>
          <p:nvPr/>
        </p:nvSpPr>
        <p:spPr>
          <a:xfrm>
            <a:off x="2793306" y="4629259"/>
            <a:ext cx="3557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hlinkClick r:id="rId5"/>
              </a:rPr>
              <a:t>UN Women Gender Snapshot 2022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70614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7EE4D3-1418-1271-85BA-992CCF991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5DDFAA-B76F-23DC-52EE-F713F345E69C}"/>
              </a:ext>
            </a:extLst>
          </p:cNvPr>
          <p:cNvSpPr txBox="1"/>
          <p:nvPr/>
        </p:nvSpPr>
        <p:spPr>
          <a:xfrm>
            <a:off x="3160650" y="4676530"/>
            <a:ext cx="30877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https://www.sdgactioncampaign.org</a:t>
            </a:r>
            <a:endParaRPr lang="en-US" dirty="0"/>
          </a:p>
        </p:txBody>
      </p:sp>
      <p:pic>
        <p:nvPicPr>
          <p:cNvPr id="5" name="Picture 4" descr="A picture containing text, newspaper, sign, screenshot&#10;&#10;Description automatically generated">
            <a:extLst>
              <a:ext uri="{FF2B5EF4-FFF2-40B4-BE49-F238E27FC236}">
                <a16:creationId xmlns:a16="http://schemas.microsoft.com/office/drawing/2014/main" id="{9519D668-9B69-A65C-C225-D4019B270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537" y="801750"/>
            <a:ext cx="5820950" cy="3858745"/>
          </a:xfrm>
          <a:prstGeom prst="rect">
            <a:avLst/>
          </a:prstGeom>
        </p:spPr>
      </p:pic>
      <p:sp>
        <p:nvSpPr>
          <p:cNvPr id="2" name="Google Shape;134;p14">
            <a:extLst>
              <a:ext uri="{FF2B5EF4-FFF2-40B4-BE49-F238E27FC236}">
                <a16:creationId xmlns:a16="http://schemas.microsoft.com/office/drawing/2014/main" id="{B7703AB9-49CB-EEC5-1D0E-5DDE536EEE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3997" y="207391"/>
            <a:ext cx="6036006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Do?</a:t>
            </a:r>
            <a:endParaRPr b="1" dirty="0">
              <a:solidFill>
                <a:srgbClr val="214A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37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7" y="68182"/>
            <a:ext cx="1385316" cy="617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3C957-A05E-8C4C-9455-1B7343F16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30" y="964073"/>
            <a:ext cx="7844739" cy="35886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9F514D-B82E-B141-AB6C-FCDA3EF76BA8}"/>
              </a:ext>
            </a:extLst>
          </p:cNvPr>
          <p:cNvSpPr/>
          <p:nvPr/>
        </p:nvSpPr>
        <p:spPr>
          <a:xfrm>
            <a:off x="2748418" y="4698475"/>
            <a:ext cx="3448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https://www.un.org/youthenvoy/workplan</a:t>
            </a:r>
            <a:r>
              <a:rPr lang="en-US" dirty="0"/>
              <a:t> </a:t>
            </a:r>
          </a:p>
        </p:txBody>
      </p:sp>
      <p:sp>
        <p:nvSpPr>
          <p:cNvPr id="4" name="Google Shape;134;p14">
            <a:extLst>
              <a:ext uri="{FF2B5EF4-FFF2-40B4-BE49-F238E27FC236}">
                <a16:creationId xmlns:a16="http://schemas.microsoft.com/office/drawing/2014/main" id="{0A186E03-1C99-C6EB-690D-D5B269305A96}"/>
              </a:ext>
            </a:extLst>
          </p:cNvPr>
          <p:cNvSpPr txBox="1">
            <a:spLocks/>
          </p:cNvSpPr>
          <p:nvPr/>
        </p:nvSpPr>
        <p:spPr>
          <a:xfrm>
            <a:off x="1553997" y="207391"/>
            <a:ext cx="6036006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b="1" dirty="0">
                <a:solidFill>
                  <a:srgbClr val="214A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Youth Leadership</a:t>
            </a:r>
          </a:p>
        </p:txBody>
      </p:sp>
    </p:spTree>
    <p:extLst>
      <p:ext uri="{BB962C8B-B14F-4D97-AF65-F5344CB8AC3E}">
        <p14:creationId xmlns:p14="http://schemas.microsoft.com/office/powerpoint/2010/main" val="164737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663</Words>
  <Application>Microsoft Macintosh PowerPoint</Application>
  <PresentationFormat>On-screen Show (16:9)</PresentationFormat>
  <Paragraphs>103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Nunito</vt:lpstr>
      <vt:lpstr>Avenir Next</vt:lpstr>
      <vt:lpstr>Calibri</vt:lpstr>
      <vt:lpstr>Avenir Book</vt:lpstr>
      <vt:lpstr>Wingdings</vt:lpstr>
      <vt:lpstr>Courier New</vt:lpstr>
      <vt:lpstr>Calibri Light</vt:lpstr>
      <vt:lpstr>Arial</vt:lpstr>
      <vt:lpstr>Times New Roman</vt:lpstr>
      <vt:lpstr>Shift</vt:lpstr>
      <vt:lpstr>Office Theme</vt:lpstr>
      <vt:lpstr>PowerPoint Presentation</vt:lpstr>
      <vt:lpstr>PowerPoint Presentation</vt:lpstr>
      <vt:lpstr>The SDGs: Where do we stand?</vt:lpstr>
      <vt:lpstr>SDG 17: The Golden Thread</vt:lpstr>
      <vt:lpstr>PowerPoint Presentation</vt:lpstr>
      <vt:lpstr>PowerPoint Presentation</vt:lpstr>
      <vt:lpstr>PowerPoint Presentation</vt:lpstr>
      <vt:lpstr>What Can You Do?</vt:lpstr>
      <vt:lpstr>PowerPoint Presentation</vt:lpstr>
      <vt:lpstr>PowerPoint Presentation</vt:lpstr>
      <vt:lpstr>PowerPoint Presentation</vt:lpstr>
      <vt:lpstr>Global Partnerships Forum</vt:lpstr>
      <vt:lpstr> Ms. Margo LaZaro President &amp; Chair of the NGO Committee on Sustainable Development-NY  &amp;  the Dedicated Team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101 </dc:title>
  <dc:creator>Amir Dossal</dc:creator>
  <cp:lastModifiedBy>Amir Dossal</cp:lastModifiedBy>
  <cp:revision>22</cp:revision>
  <dcterms:created xsi:type="dcterms:W3CDTF">2020-01-26T21:29:44Z</dcterms:created>
  <dcterms:modified xsi:type="dcterms:W3CDTF">2022-12-22T04:48:39Z</dcterms:modified>
</cp:coreProperties>
</file>